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Gagalin" charset="1" panose="00000500000000000000"/>
      <p:regular r:id="rId23"/>
    </p:embeddedFont>
    <p:embeddedFont>
      <p:font typeface="Biski Bold" charset="1" panose="00000000000000000000"/>
      <p:regular r:id="rId24"/>
    </p:embeddedFont>
    <p:embeddedFont>
      <p:font typeface="Biski Semi-Bold" charset="1" panose="00000000000000000000"/>
      <p:regular r:id="rId25"/>
    </p:embeddedFont>
    <p:embeddedFont>
      <p:font typeface="Biski" charset="1" panose="00000000000000000000"/>
      <p:regular r:id="rId26"/>
    </p:embeddedFont>
    <p:embeddedFont>
      <p:font typeface="Comic Sans" charset="1" panose="03000702030302020204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Relationship Id="rId7" Target="../media/image13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Relationship Id="rId7" Target="../media/image13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Relationship Id="rId7" Target="../media/image13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3.png" Type="http://schemas.openxmlformats.org/officeDocument/2006/relationships/image"/><Relationship Id="rId7" Target="../media/image34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Relationship Id="rId7" Target="../media/image13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Relationship Id="rId7" Target="../media/image13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3.png" Type="http://schemas.openxmlformats.org/officeDocument/2006/relationships/image"/><Relationship Id="rId7" Target="../media/image38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3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3.png" Type="http://schemas.openxmlformats.org/officeDocument/2006/relationships/image"/><Relationship Id="rId7" Target="../media/image25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3.png" Type="http://schemas.openxmlformats.org/officeDocument/2006/relationships/image"/><Relationship Id="rId7" Target="../media/image22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Relationship Id="rId7" Target="../media/image13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Relationship Id="rId7" Target="../media/image13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3.png" Type="http://schemas.openxmlformats.org/officeDocument/2006/relationships/image"/><Relationship Id="rId7" Target="../media/image29.png" Type="http://schemas.openxmlformats.org/officeDocument/2006/relationships/image"/><Relationship Id="rId8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0623" y="967811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5"/>
                </a:lnTo>
                <a:lnTo>
                  <a:pt x="0" y="69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220652" y="8815989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49738" y="7999921"/>
            <a:ext cx="8309562" cy="1641138"/>
          </a:xfrm>
          <a:custGeom>
            <a:avLst/>
            <a:gdLst/>
            <a:ahLst/>
            <a:cxnLst/>
            <a:rect r="r" b="b" t="t" l="l"/>
            <a:pathLst>
              <a:path h="1641138" w="8309562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3208">
            <a:off x="8475545" y="2488379"/>
            <a:ext cx="9257949" cy="5878797"/>
          </a:xfrm>
          <a:custGeom>
            <a:avLst/>
            <a:gdLst/>
            <a:ahLst/>
            <a:cxnLst/>
            <a:rect r="r" b="b" t="t" l="l"/>
            <a:pathLst>
              <a:path h="5878797" w="9257949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81798" y="851989"/>
            <a:ext cx="2668452" cy="1460371"/>
          </a:xfrm>
          <a:custGeom>
            <a:avLst/>
            <a:gdLst/>
            <a:ahLst/>
            <a:cxnLst/>
            <a:rect r="r" b="b" t="t" l="l"/>
            <a:pathLst>
              <a:path h="1460371" w="2668452">
                <a:moveTo>
                  <a:pt x="0" y="0"/>
                </a:moveTo>
                <a:lnTo>
                  <a:pt x="2668452" y="0"/>
                </a:lnTo>
                <a:lnTo>
                  <a:pt x="2668452" y="1460371"/>
                </a:lnTo>
                <a:lnTo>
                  <a:pt x="0" y="1460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0623" y="2659667"/>
            <a:ext cx="6294921" cy="649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846"/>
              </a:lnSpc>
            </a:pPr>
            <a:r>
              <a:rPr lang="en-US" sz="16198" strike="noStrike" u="none">
                <a:solidFill>
                  <a:srgbClr val="341708"/>
                </a:solidFill>
                <a:latin typeface="Gagalin"/>
                <a:ea typeface="Gagalin"/>
                <a:cs typeface="Gagalin"/>
                <a:sym typeface="Gagalin"/>
              </a:rPr>
              <a:t>PIZZA</a:t>
            </a:r>
          </a:p>
          <a:p>
            <a:pPr algn="l" marL="0" indent="0" lvl="0">
              <a:lnSpc>
                <a:spcPts val="16846"/>
              </a:lnSpc>
            </a:pPr>
            <a:r>
              <a:rPr lang="en-US" sz="16198" strike="noStrike" u="none">
                <a:solidFill>
                  <a:srgbClr val="341708"/>
                </a:solidFill>
                <a:latin typeface="Gagalin"/>
                <a:ea typeface="Gagalin"/>
                <a:cs typeface="Gagalin"/>
                <a:sym typeface="Gagalin"/>
              </a:rPr>
              <a:t>HOUSE</a:t>
            </a:r>
          </a:p>
          <a:p>
            <a:pPr algn="l" marL="0" indent="0" lvl="0">
              <a:lnSpc>
                <a:spcPts val="16846"/>
              </a:lnSpc>
            </a:pPr>
            <a:r>
              <a:rPr lang="en-US" sz="16198" strike="noStrike" u="none">
                <a:solidFill>
                  <a:srgbClr val="341708"/>
                </a:solidFill>
                <a:latin typeface="Gagalin"/>
                <a:ea typeface="Gagalin"/>
                <a:cs typeface="Gagalin"/>
                <a:sym typeface="Gagalin"/>
              </a:rPr>
              <a:t>SALES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35705" y="828675"/>
            <a:ext cx="3111474" cy="71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6"/>
              </a:lnSpc>
            </a:pPr>
            <a:r>
              <a:rPr lang="en-US" b="true" sz="3402">
                <a:solidFill>
                  <a:srgbClr val="8E350B"/>
                </a:solidFill>
                <a:latin typeface="Biski Bold"/>
                <a:ea typeface="Biski Bold"/>
                <a:cs typeface="Biski Bold"/>
                <a:sym typeface="Biski Bold"/>
              </a:rPr>
              <a:t>SQL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084874" y="5570440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05693" y="3400276"/>
            <a:ext cx="13048140" cy="2170164"/>
          </a:xfrm>
          <a:custGeom>
            <a:avLst/>
            <a:gdLst/>
            <a:ahLst/>
            <a:cxnLst/>
            <a:rect r="r" b="b" t="t" l="l"/>
            <a:pathLst>
              <a:path h="2170164" w="13048140">
                <a:moveTo>
                  <a:pt x="0" y="0"/>
                </a:moveTo>
                <a:lnTo>
                  <a:pt x="13048140" y="0"/>
                </a:lnTo>
                <a:lnTo>
                  <a:pt x="13048140" y="2170164"/>
                </a:lnTo>
                <a:lnTo>
                  <a:pt x="0" y="21701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032" t="-97636" r="-10229" b="-249677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096547" y="6142488"/>
            <a:ext cx="6201053" cy="3295106"/>
          </a:xfrm>
          <a:custGeom>
            <a:avLst/>
            <a:gdLst/>
            <a:ahLst/>
            <a:cxnLst/>
            <a:rect r="r" b="b" t="t" l="l"/>
            <a:pathLst>
              <a:path h="3295106" w="6201053">
                <a:moveTo>
                  <a:pt x="0" y="0"/>
                </a:moveTo>
                <a:lnTo>
                  <a:pt x="6201053" y="0"/>
                </a:lnTo>
                <a:lnTo>
                  <a:pt x="6201053" y="3295106"/>
                </a:lnTo>
                <a:lnTo>
                  <a:pt x="0" y="3295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6184" t="-609916" r="-592103" b="-135124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86463" y="478006"/>
            <a:ext cx="11711137" cy="21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CATEGORY-WISE DISTRIBUTION OF PIZZAS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084874" y="5570440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490860" y="3607891"/>
            <a:ext cx="10317203" cy="3811477"/>
          </a:xfrm>
          <a:custGeom>
            <a:avLst/>
            <a:gdLst/>
            <a:ahLst/>
            <a:cxnLst/>
            <a:rect r="r" b="b" t="t" l="l"/>
            <a:pathLst>
              <a:path h="3811477" w="10317203">
                <a:moveTo>
                  <a:pt x="0" y="0"/>
                </a:moveTo>
                <a:lnTo>
                  <a:pt x="10317203" y="0"/>
                </a:lnTo>
                <a:lnTo>
                  <a:pt x="10317203" y="3811478"/>
                </a:lnTo>
                <a:lnTo>
                  <a:pt x="0" y="38114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665" t="-51290" r="-22735" b="-76189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323294" y="7682346"/>
            <a:ext cx="6702013" cy="2154869"/>
          </a:xfrm>
          <a:custGeom>
            <a:avLst/>
            <a:gdLst/>
            <a:ahLst/>
            <a:cxnLst/>
            <a:rect r="r" b="b" t="t" l="l"/>
            <a:pathLst>
              <a:path h="2154869" w="6702013">
                <a:moveTo>
                  <a:pt x="0" y="0"/>
                </a:moveTo>
                <a:lnTo>
                  <a:pt x="6702014" y="0"/>
                </a:lnTo>
                <a:lnTo>
                  <a:pt x="6702014" y="2154869"/>
                </a:lnTo>
                <a:lnTo>
                  <a:pt x="0" y="2154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1119" t="-1080519" r="-650918" b="-327591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68433" y="447496"/>
            <a:ext cx="13817843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 ORDERS BY DATE AND  AVERAGE NUMBER OF PIZZAS ORDERED PER DAY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084874" y="5570440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664135" y="2951226"/>
            <a:ext cx="11572288" cy="3517490"/>
          </a:xfrm>
          <a:custGeom>
            <a:avLst/>
            <a:gdLst/>
            <a:ahLst/>
            <a:cxnLst/>
            <a:rect r="r" b="b" t="t" l="l"/>
            <a:pathLst>
              <a:path h="3517490" w="11572288">
                <a:moveTo>
                  <a:pt x="0" y="0"/>
                </a:moveTo>
                <a:lnTo>
                  <a:pt x="11572288" y="0"/>
                </a:lnTo>
                <a:lnTo>
                  <a:pt x="11572288" y="3517490"/>
                </a:lnTo>
                <a:lnTo>
                  <a:pt x="0" y="3517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685" t="-57130" r="-4984" b="-75431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450279" y="6770483"/>
            <a:ext cx="7556787" cy="2684415"/>
          </a:xfrm>
          <a:custGeom>
            <a:avLst/>
            <a:gdLst/>
            <a:ahLst/>
            <a:cxnLst/>
            <a:rect r="r" b="b" t="t" l="l"/>
            <a:pathLst>
              <a:path h="2684415" w="7556787">
                <a:moveTo>
                  <a:pt x="0" y="0"/>
                </a:moveTo>
                <a:lnTo>
                  <a:pt x="7556787" y="0"/>
                </a:lnTo>
                <a:lnTo>
                  <a:pt x="7556787" y="2684416"/>
                </a:lnTo>
                <a:lnTo>
                  <a:pt x="0" y="2684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1425" t="-678554" r="-413637" b="-163711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85373" y="514731"/>
            <a:ext cx="13257549" cy="21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 TOP 3 MOST ORDERED PIZZA TYPES BASED ON REVENUE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832992" y="3578556"/>
            <a:ext cx="8682769" cy="4745770"/>
          </a:xfrm>
          <a:custGeom>
            <a:avLst/>
            <a:gdLst/>
            <a:ahLst/>
            <a:cxnLst/>
            <a:rect r="r" b="b" t="t" l="l"/>
            <a:pathLst>
              <a:path h="4745770" w="8682769">
                <a:moveTo>
                  <a:pt x="0" y="0"/>
                </a:moveTo>
                <a:lnTo>
                  <a:pt x="8682769" y="0"/>
                </a:lnTo>
                <a:lnTo>
                  <a:pt x="8682769" y="4745769"/>
                </a:lnTo>
                <a:lnTo>
                  <a:pt x="0" y="4745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342" t="-52674" r="-92894" b="-88387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800406" y="4757281"/>
            <a:ext cx="4942719" cy="2836553"/>
          </a:xfrm>
          <a:custGeom>
            <a:avLst/>
            <a:gdLst/>
            <a:ahLst/>
            <a:cxnLst/>
            <a:rect r="r" b="b" t="t" l="l"/>
            <a:pathLst>
              <a:path h="2836553" w="4942719">
                <a:moveTo>
                  <a:pt x="0" y="0"/>
                </a:moveTo>
                <a:lnTo>
                  <a:pt x="4942718" y="0"/>
                </a:lnTo>
                <a:lnTo>
                  <a:pt x="4942718" y="2836554"/>
                </a:lnTo>
                <a:lnTo>
                  <a:pt x="0" y="2836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8132" t="-542724" r="-618022" b="-167039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94873" y="431107"/>
            <a:ext cx="13638549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THE PERCENTAGE CONTRIBUTION OF EACH PIZZA TYPE TO TOTAL REVENUE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4084874" y="5570440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084874" y="5570440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294873" y="2798826"/>
            <a:ext cx="8316953" cy="4327621"/>
          </a:xfrm>
          <a:custGeom>
            <a:avLst/>
            <a:gdLst/>
            <a:ahLst/>
            <a:cxnLst/>
            <a:rect r="r" b="b" t="t" l="l"/>
            <a:pathLst>
              <a:path h="4327621" w="8316953">
                <a:moveTo>
                  <a:pt x="0" y="0"/>
                </a:moveTo>
                <a:lnTo>
                  <a:pt x="8316954" y="0"/>
                </a:lnTo>
                <a:lnTo>
                  <a:pt x="8316954" y="4327622"/>
                </a:lnTo>
                <a:lnTo>
                  <a:pt x="0" y="4327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327" t="-59188" r="-96128" b="-96426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810790" y="4415400"/>
            <a:ext cx="5677396" cy="3791397"/>
          </a:xfrm>
          <a:custGeom>
            <a:avLst/>
            <a:gdLst/>
            <a:ahLst/>
            <a:cxnLst/>
            <a:rect r="r" b="b" t="t" l="l"/>
            <a:pathLst>
              <a:path h="3791397" w="5677396">
                <a:moveTo>
                  <a:pt x="0" y="0"/>
                </a:moveTo>
                <a:lnTo>
                  <a:pt x="5677395" y="0"/>
                </a:lnTo>
                <a:lnTo>
                  <a:pt x="5677395" y="3791397"/>
                </a:lnTo>
                <a:lnTo>
                  <a:pt x="0" y="3791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1930" t="-276229" r="-326020" b="-34776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76963" y="514731"/>
            <a:ext cx="11711137" cy="21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CUMULATIVE REVENUE GENERATED OVER TIME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084874" y="5570440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786643" y="3901110"/>
            <a:ext cx="7476285" cy="4026183"/>
          </a:xfrm>
          <a:custGeom>
            <a:avLst/>
            <a:gdLst/>
            <a:ahLst/>
            <a:cxnLst/>
            <a:rect r="r" b="b" t="t" l="l"/>
            <a:pathLst>
              <a:path h="4026183" w="7476285">
                <a:moveTo>
                  <a:pt x="0" y="0"/>
                </a:moveTo>
                <a:lnTo>
                  <a:pt x="7476285" y="0"/>
                </a:lnTo>
                <a:lnTo>
                  <a:pt x="7476285" y="4026183"/>
                </a:lnTo>
                <a:lnTo>
                  <a:pt x="0" y="4026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575" t="-56752" r="-99399" b="-94950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515503" y="3711285"/>
            <a:ext cx="5954204" cy="4405833"/>
          </a:xfrm>
          <a:custGeom>
            <a:avLst/>
            <a:gdLst/>
            <a:ahLst/>
            <a:cxnLst/>
            <a:rect r="r" b="b" t="t" l="l"/>
            <a:pathLst>
              <a:path h="4405833" w="5954204">
                <a:moveTo>
                  <a:pt x="0" y="0"/>
                </a:moveTo>
                <a:lnTo>
                  <a:pt x="5954204" y="0"/>
                </a:lnTo>
                <a:lnTo>
                  <a:pt x="5954204" y="4405833"/>
                </a:lnTo>
                <a:lnTo>
                  <a:pt x="0" y="44058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4477" t="-133189" r="-320791" b="-135702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49433" y="447496"/>
            <a:ext cx="13482337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TOP 3 MOST ORDERED PIZZA TYPES BASED ON REVENUE FOR EACH PIZZA CATEGORY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031553" y="679838"/>
            <a:ext cx="7890865" cy="6398947"/>
          </a:xfrm>
          <a:custGeom>
            <a:avLst/>
            <a:gdLst/>
            <a:ahLst/>
            <a:cxnLst/>
            <a:rect r="r" b="b" t="t" l="l"/>
            <a:pathLst>
              <a:path h="6398947" w="7890865">
                <a:moveTo>
                  <a:pt x="0" y="0"/>
                </a:moveTo>
                <a:lnTo>
                  <a:pt x="7890866" y="0"/>
                </a:lnTo>
                <a:lnTo>
                  <a:pt x="7890866" y="6398947"/>
                </a:lnTo>
                <a:lnTo>
                  <a:pt x="0" y="6398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61" t="-17123" r="-47299" b="-1470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1622" y="2173296"/>
            <a:ext cx="9321164" cy="146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82"/>
              </a:lnSpc>
              <a:spcBef>
                <a:spcPct val="0"/>
              </a:spcBef>
            </a:pPr>
            <a:r>
              <a:rPr lang="en-US" sz="11336">
                <a:solidFill>
                  <a:srgbClr val="340808"/>
                </a:solidFill>
                <a:latin typeface="Gagalin"/>
                <a:ea typeface="Gagalin"/>
                <a:cs typeface="Gagalin"/>
                <a:sym typeface="Gagalin"/>
              </a:rPr>
              <a:t>SALES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1622" y="3819376"/>
            <a:ext cx="8778534" cy="543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34"/>
              </a:lnSpc>
              <a:spcBef>
                <a:spcPct val="0"/>
              </a:spcBef>
            </a:pPr>
            <a:r>
              <a:rPr lang="en-US" sz="3667">
                <a:solidFill>
                  <a:srgbClr val="8E350B"/>
                </a:solidFill>
                <a:latin typeface="Biski"/>
                <a:ea typeface="Biski"/>
                <a:cs typeface="Biski"/>
                <a:sym typeface="Biski"/>
              </a:rPr>
              <a:t>The pizza sales analysis reveals strong demand for classic and large sized pizzas, with peak ordering during lunch and dinner hours. Revenue is well-distributed across categories, providing multiple opportunities for targeted promotions and business growth.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50284" y="4388285"/>
            <a:ext cx="1019301" cy="33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19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Veggie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83553" y="4816349"/>
            <a:ext cx="1335241" cy="3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185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Chicken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45" r="0" b="-4589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0563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691087">
            <a:off x="8094735" y="-2423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11222" y="4284631"/>
            <a:ext cx="14027596" cy="297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34"/>
              </a:lnSpc>
            </a:pPr>
            <a:r>
              <a:rPr lang="en-US" sz="22952">
                <a:solidFill>
                  <a:srgbClr val="340808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6302" y="1295957"/>
            <a:ext cx="2103418" cy="54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93557" y="892946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5"/>
                </a:lnTo>
                <a:lnTo>
                  <a:pt x="0" y="697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26788" y="3079008"/>
            <a:ext cx="1382546" cy="1382546"/>
          </a:xfrm>
          <a:custGeom>
            <a:avLst/>
            <a:gdLst/>
            <a:ahLst/>
            <a:cxnLst/>
            <a:rect r="r" b="b" t="t" l="l"/>
            <a:pathLst>
              <a:path h="1382546" w="1382546">
                <a:moveTo>
                  <a:pt x="0" y="0"/>
                </a:moveTo>
                <a:lnTo>
                  <a:pt x="1382546" y="0"/>
                </a:lnTo>
                <a:lnTo>
                  <a:pt x="1382546" y="1382546"/>
                </a:lnTo>
                <a:lnTo>
                  <a:pt x="0" y="1382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52527" y="722855"/>
            <a:ext cx="1789180" cy="79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Biski"/>
                <a:ea typeface="Biski"/>
                <a:cs typeface="Biski"/>
                <a:sym typeface="Biski"/>
              </a:rPr>
              <a:t>SQL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235741" y="2615216"/>
            <a:ext cx="927583" cy="927583"/>
          </a:xfrm>
          <a:custGeom>
            <a:avLst/>
            <a:gdLst/>
            <a:ahLst/>
            <a:cxnLst/>
            <a:rect r="r" b="b" t="t" l="l"/>
            <a:pathLst>
              <a:path h="927583" w="927583">
                <a:moveTo>
                  <a:pt x="0" y="0"/>
                </a:moveTo>
                <a:lnTo>
                  <a:pt x="927583" y="0"/>
                </a:lnTo>
                <a:lnTo>
                  <a:pt x="927583" y="927584"/>
                </a:lnTo>
                <a:lnTo>
                  <a:pt x="0" y="9275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1596" y="2685330"/>
            <a:ext cx="7004674" cy="6572970"/>
          </a:xfrm>
          <a:custGeom>
            <a:avLst/>
            <a:gdLst/>
            <a:ahLst/>
            <a:cxnLst/>
            <a:rect r="r" b="b" t="t" l="l"/>
            <a:pathLst>
              <a:path h="6572970" w="7004674">
                <a:moveTo>
                  <a:pt x="0" y="0"/>
                </a:moveTo>
                <a:lnTo>
                  <a:pt x="7004673" y="0"/>
                </a:lnTo>
                <a:lnTo>
                  <a:pt x="7004673" y="6572970"/>
                </a:lnTo>
                <a:lnTo>
                  <a:pt x="0" y="6572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477770">
            <a:off x="5056692" y="7481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60772" y="783744"/>
            <a:ext cx="1789180" cy="79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b="true" sz="3802">
                <a:solidFill>
                  <a:srgbClr val="3408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SQL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4437" y="1029855"/>
            <a:ext cx="12134803" cy="132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97"/>
              </a:lnSpc>
              <a:spcBef>
                <a:spcPct val="0"/>
              </a:spcBef>
            </a:pPr>
            <a:r>
              <a:rPr lang="en-US" sz="10206" strike="noStrike" u="none">
                <a:solidFill>
                  <a:srgbClr val="340808"/>
                </a:solidFill>
                <a:latin typeface="Gagalin"/>
                <a:ea typeface="Gagalin"/>
                <a:cs typeface="Gagalin"/>
                <a:sym typeface="Gagalin"/>
              </a:rPr>
              <a:t>ABOUT</a:t>
            </a:r>
            <a:r>
              <a:rPr lang="en-US" sz="10206" strike="noStrike" u="none">
                <a:solidFill>
                  <a:srgbClr val="340808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  <a:r>
              <a:rPr lang="en-US" sz="10206" strike="noStrike" u="none">
                <a:solidFill>
                  <a:srgbClr val="340808"/>
                </a:solidFill>
                <a:latin typeface="Gagalin"/>
                <a:ea typeface="Gagalin"/>
                <a:cs typeface="Gagalin"/>
                <a:sym typeface="Gagalin"/>
              </a:rPr>
              <a:t>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23078" y="2542199"/>
            <a:ext cx="6560641" cy="480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sz="3096">
                <a:solidFill>
                  <a:srgbClr val="8E350B">
                    <a:alpha val="80000"/>
                  </a:srgbClr>
                </a:solidFill>
                <a:latin typeface="Biski"/>
                <a:ea typeface="Biski"/>
                <a:cs typeface="Biski"/>
                <a:sym typeface="Biski"/>
              </a:rPr>
              <a:t>This project analyzes pizza sales data using SQL to gain insights into customer behaviour, sales performance, and product popularity. The main objective is to help the business make data-driven decisions.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05442" y="3413282"/>
            <a:ext cx="12044046" cy="2857538"/>
          </a:xfrm>
          <a:custGeom>
            <a:avLst/>
            <a:gdLst/>
            <a:ahLst/>
            <a:cxnLst/>
            <a:rect r="r" b="b" t="t" l="l"/>
            <a:pathLst>
              <a:path h="2857538" w="12044046">
                <a:moveTo>
                  <a:pt x="0" y="0"/>
                </a:moveTo>
                <a:lnTo>
                  <a:pt x="12044046" y="0"/>
                </a:lnTo>
                <a:lnTo>
                  <a:pt x="12044046" y="2857538"/>
                </a:lnTo>
                <a:lnTo>
                  <a:pt x="0" y="2857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73" t="-82427" r="-28112" b="-182886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5442" y="544323"/>
            <a:ext cx="13773927" cy="36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TOTAL NUMBER OF ORDERS PLACED</a:t>
            </a:r>
          </a:p>
          <a:p>
            <a:pPr algn="ctr" marL="0" indent="0" lvl="0">
              <a:lnSpc>
                <a:spcPts val="11062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785412" y="6802335"/>
            <a:ext cx="7593957" cy="2455965"/>
          </a:xfrm>
          <a:custGeom>
            <a:avLst/>
            <a:gdLst/>
            <a:ahLst/>
            <a:cxnLst/>
            <a:rect r="r" b="b" t="t" l="l"/>
            <a:pathLst>
              <a:path h="2455965" w="7593957">
                <a:moveTo>
                  <a:pt x="0" y="0"/>
                </a:moveTo>
                <a:lnTo>
                  <a:pt x="7593957" y="0"/>
                </a:lnTo>
                <a:lnTo>
                  <a:pt x="7593957" y="2455965"/>
                </a:lnTo>
                <a:lnTo>
                  <a:pt x="0" y="2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794" t="-1092191" r="-758771" b="-499368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270128" y="5161202"/>
            <a:ext cx="7565001" cy="7742744"/>
          </a:xfrm>
          <a:custGeom>
            <a:avLst/>
            <a:gdLst/>
            <a:ahLst/>
            <a:cxnLst/>
            <a:rect r="r" b="b" t="t" l="l"/>
            <a:pathLst>
              <a:path h="7742744" w="7565001">
                <a:moveTo>
                  <a:pt x="0" y="0"/>
                </a:moveTo>
                <a:lnTo>
                  <a:pt x="7565001" y="0"/>
                </a:lnTo>
                <a:lnTo>
                  <a:pt x="7565001" y="7742744"/>
                </a:lnTo>
                <a:lnTo>
                  <a:pt x="0" y="7742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02" t="0" r="-802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00283" y="3223340"/>
            <a:ext cx="10955391" cy="3973206"/>
          </a:xfrm>
          <a:custGeom>
            <a:avLst/>
            <a:gdLst/>
            <a:ahLst/>
            <a:cxnLst/>
            <a:rect r="r" b="b" t="t" l="l"/>
            <a:pathLst>
              <a:path h="3973206" w="10955391">
                <a:moveTo>
                  <a:pt x="0" y="0"/>
                </a:moveTo>
                <a:lnTo>
                  <a:pt x="10955392" y="0"/>
                </a:lnTo>
                <a:lnTo>
                  <a:pt x="10955392" y="3973206"/>
                </a:lnTo>
                <a:lnTo>
                  <a:pt x="0" y="39732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821" t="-65296" r="-54762" b="-124094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412474" y="7499954"/>
            <a:ext cx="6406320" cy="2371826"/>
          </a:xfrm>
          <a:custGeom>
            <a:avLst/>
            <a:gdLst/>
            <a:ahLst/>
            <a:cxnLst/>
            <a:rect r="r" b="b" t="t" l="l"/>
            <a:pathLst>
              <a:path h="2371826" w="6406320">
                <a:moveTo>
                  <a:pt x="0" y="0"/>
                </a:moveTo>
                <a:lnTo>
                  <a:pt x="6406320" y="0"/>
                </a:lnTo>
                <a:lnTo>
                  <a:pt x="6406320" y="2371826"/>
                </a:lnTo>
                <a:lnTo>
                  <a:pt x="0" y="23718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3388" t="-1025942" r="-780149" b="-398750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00283" y="478006"/>
            <a:ext cx="14649580" cy="21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 TOTAL REVENUE GENERATED FROM PIZZA SALES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4270128" y="5455861"/>
            <a:ext cx="7277107" cy="7448085"/>
          </a:xfrm>
          <a:custGeom>
            <a:avLst/>
            <a:gdLst/>
            <a:ahLst/>
            <a:cxnLst/>
            <a:rect r="r" b="b" t="t" l="l"/>
            <a:pathLst>
              <a:path h="7448085" w="7277107">
                <a:moveTo>
                  <a:pt x="0" y="0"/>
                </a:moveTo>
                <a:lnTo>
                  <a:pt x="7277106" y="0"/>
                </a:lnTo>
                <a:lnTo>
                  <a:pt x="7277106" y="7448085"/>
                </a:lnTo>
                <a:lnTo>
                  <a:pt x="0" y="74480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02" t="0" r="-802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05164" y="3198254"/>
            <a:ext cx="11768528" cy="3808409"/>
          </a:xfrm>
          <a:custGeom>
            <a:avLst/>
            <a:gdLst/>
            <a:ahLst/>
            <a:cxnLst/>
            <a:rect r="r" b="b" t="t" l="l"/>
            <a:pathLst>
              <a:path h="3808409" w="11768528">
                <a:moveTo>
                  <a:pt x="0" y="0"/>
                </a:moveTo>
                <a:lnTo>
                  <a:pt x="11768529" y="0"/>
                </a:lnTo>
                <a:lnTo>
                  <a:pt x="11768529" y="3808409"/>
                </a:lnTo>
                <a:lnTo>
                  <a:pt x="0" y="3808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560" t="-64175" r="-32884" b="-112974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189429" y="7282888"/>
            <a:ext cx="8005077" cy="2251637"/>
          </a:xfrm>
          <a:custGeom>
            <a:avLst/>
            <a:gdLst/>
            <a:ahLst/>
            <a:cxnLst/>
            <a:rect r="r" b="b" t="t" l="l"/>
            <a:pathLst>
              <a:path h="2251637" w="8005077">
                <a:moveTo>
                  <a:pt x="0" y="0"/>
                </a:moveTo>
                <a:lnTo>
                  <a:pt x="8005077" y="0"/>
                </a:lnTo>
                <a:lnTo>
                  <a:pt x="8005077" y="2251637"/>
                </a:lnTo>
                <a:lnTo>
                  <a:pt x="0" y="2251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772" t="-985489" r="-538180" b="-376281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07541" y="706117"/>
            <a:ext cx="13482337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 THE HIGHEST-PRICED PIZZA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4292540" y="5471326"/>
            <a:ext cx="7400081" cy="7573949"/>
          </a:xfrm>
          <a:custGeom>
            <a:avLst/>
            <a:gdLst/>
            <a:ahLst/>
            <a:cxnLst/>
            <a:rect r="r" b="b" t="t" l="l"/>
            <a:pathLst>
              <a:path h="7573949" w="7400081">
                <a:moveTo>
                  <a:pt x="0" y="0"/>
                </a:moveTo>
                <a:lnTo>
                  <a:pt x="7400081" y="0"/>
                </a:lnTo>
                <a:lnTo>
                  <a:pt x="7400081" y="7573948"/>
                </a:lnTo>
                <a:lnTo>
                  <a:pt x="0" y="7573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2" t="0" r="-802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4292540" y="5471326"/>
            <a:ext cx="7400081" cy="7573949"/>
          </a:xfrm>
          <a:custGeom>
            <a:avLst/>
            <a:gdLst/>
            <a:ahLst/>
            <a:cxnLst/>
            <a:rect r="r" b="b" t="t" l="l"/>
            <a:pathLst>
              <a:path h="7573949" w="7400081">
                <a:moveTo>
                  <a:pt x="0" y="0"/>
                </a:moveTo>
                <a:lnTo>
                  <a:pt x="7400081" y="0"/>
                </a:lnTo>
                <a:lnTo>
                  <a:pt x="7400081" y="7573948"/>
                </a:lnTo>
                <a:lnTo>
                  <a:pt x="0" y="7573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2" t="0" r="-80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00283" y="3217545"/>
            <a:ext cx="10061558" cy="3830191"/>
          </a:xfrm>
          <a:custGeom>
            <a:avLst/>
            <a:gdLst/>
            <a:ahLst/>
            <a:cxnLst/>
            <a:rect r="r" b="b" t="t" l="l"/>
            <a:pathLst>
              <a:path h="3830191" w="10061558">
                <a:moveTo>
                  <a:pt x="0" y="0"/>
                </a:moveTo>
                <a:lnTo>
                  <a:pt x="10061558" y="0"/>
                </a:lnTo>
                <a:lnTo>
                  <a:pt x="10061558" y="3830192"/>
                </a:lnTo>
                <a:lnTo>
                  <a:pt x="0" y="3830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430" t="-67587" r="-57248" b="-111211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143611" y="7390654"/>
            <a:ext cx="6636461" cy="2446560"/>
          </a:xfrm>
          <a:custGeom>
            <a:avLst/>
            <a:gdLst/>
            <a:ahLst/>
            <a:cxnLst/>
            <a:rect r="r" b="b" t="t" l="l"/>
            <a:pathLst>
              <a:path h="2446560" w="6636461">
                <a:moveTo>
                  <a:pt x="0" y="0"/>
                </a:moveTo>
                <a:lnTo>
                  <a:pt x="6636461" y="0"/>
                </a:lnTo>
                <a:lnTo>
                  <a:pt x="6636461" y="2446561"/>
                </a:lnTo>
                <a:lnTo>
                  <a:pt x="0" y="2446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0855" t="-925636" r="-675353" b="-341816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13873" y="514731"/>
            <a:ext cx="13235137" cy="21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 MOST COMMON PIZZA SIZE ORDERED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084874" y="5570440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569516" y="3349014"/>
            <a:ext cx="8486427" cy="3942106"/>
          </a:xfrm>
          <a:custGeom>
            <a:avLst/>
            <a:gdLst/>
            <a:ahLst/>
            <a:cxnLst/>
            <a:rect r="r" b="b" t="t" l="l"/>
            <a:pathLst>
              <a:path h="3942106" w="8486427">
                <a:moveTo>
                  <a:pt x="0" y="0"/>
                </a:moveTo>
                <a:lnTo>
                  <a:pt x="8486427" y="0"/>
                </a:lnTo>
                <a:lnTo>
                  <a:pt x="8486427" y="3942106"/>
                </a:lnTo>
                <a:lnTo>
                  <a:pt x="0" y="3942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767" t="-57300" r="-76123" b="-100495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405836" y="7454784"/>
            <a:ext cx="5274190" cy="2601077"/>
          </a:xfrm>
          <a:custGeom>
            <a:avLst/>
            <a:gdLst/>
            <a:ahLst/>
            <a:cxnLst/>
            <a:rect r="r" b="b" t="t" l="l"/>
            <a:pathLst>
              <a:path h="2601077" w="5274190">
                <a:moveTo>
                  <a:pt x="0" y="0"/>
                </a:moveTo>
                <a:lnTo>
                  <a:pt x="5274190" y="0"/>
                </a:lnTo>
                <a:lnTo>
                  <a:pt x="5274190" y="2601078"/>
                </a:lnTo>
                <a:lnTo>
                  <a:pt x="0" y="2601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344" t="-463160" r="-426869" b="-128274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47491" y="234504"/>
            <a:ext cx="14109867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 TOP 5 MOST ORDERED PIZZA TYPES ALONG WITH THEIR QUANTITIES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084874" y="5570440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038679" y="2734950"/>
            <a:ext cx="9548101" cy="4174189"/>
          </a:xfrm>
          <a:custGeom>
            <a:avLst/>
            <a:gdLst/>
            <a:ahLst/>
            <a:cxnLst/>
            <a:rect r="r" b="b" t="t" l="l"/>
            <a:pathLst>
              <a:path h="4174189" w="9548101">
                <a:moveTo>
                  <a:pt x="0" y="0"/>
                </a:moveTo>
                <a:lnTo>
                  <a:pt x="9548101" y="0"/>
                </a:lnTo>
                <a:lnTo>
                  <a:pt x="9548101" y="4174189"/>
                </a:lnTo>
                <a:lnTo>
                  <a:pt x="0" y="41741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626" t="-59904" r="-66068" b="-98322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863345" y="7175839"/>
            <a:ext cx="4955449" cy="2830894"/>
          </a:xfrm>
          <a:custGeom>
            <a:avLst/>
            <a:gdLst/>
            <a:ahLst/>
            <a:cxnLst/>
            <a:rect r="r" b="b" t="t" l="l"/>
            <a:pathLst>
              <a:path h="2830894" w="4955449">
                <a:moveTo>
                  <a:pt x="0" y="0"/>
                </a:moveTo>
                <a:lnTo>
                  <a:pt x="4955449" y="0"/>
                </a:lnTo>
                <a:lnTo>
                  <a:pt x="4955449" y="2830895"/>
                </a:lnTo>
                <a:lnTo>
                  <a:pt x="0" y="283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630" t="-502366" r="-558430" b="-147012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76963" y="309460"/>
            <a:ext cx="11729170" cy="216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651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 TOTAL QUANTITY OF EACH PIZZA CATEGORY ORDERED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B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2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4" y="0"/>
                </a:lnTo>
                <a:lnTo>
                  <a:pt x="581014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3477770">
            <a:off x="16578626" y="768355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76942" y="3722443"/>
            <a:ext cx="10460830" cy="2842115"/>
          </a:xfrm>
          <a:custGeom>
            <a:avLst/>
            <a:gdLst/>
            <a:ahLst/>
            <a:cxnLst/>
            <a:rect r="r" b="b" t="t" l="l"/>
            <a:pathLst>
              <a:path h="2842115" w="10460830">
                <a:moveTo>
                  <a:pt x="0" y="0"/>
                </a:moveTo>
                <a:lnTo>
                  <a:pt x="10460830" y="0"/>
                </a:lnTo>
                <a:lnTo>
                  <a:pt x="10460830" y="2842114"/>
                </a:lnTo>
                <a:lnTo>
                  <a:pt x="0" y="2842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686" t="-86257" r="-49240" b="-186257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606598" y="3013947"/>
            <a:ext cx="4383876" cy="5420859"/>
          </a:xfrm>
          <a:custGeom>
            <a:avLst/>
            <a:gdLst/>
            <a:ahLst/>
            <a:cxnLst/>
            <a:rect r="r" b="b" t="t" l="l"/>
            <a:pathLst>
              <a:path h="5420859" w="4383876">
                <a:moveTo>
                  <a:pt x="0" y="0"/>
                </a:moveTo>
                <a:lnTo>
                  <a:pt x="4383876" y="0"/>
                </a:lnTo>
                <a:lnTo>
                  <a:pt x="4383876" y="5420859"/>
                </a:lnTo>
                <a:lnTo>
                  <a:pt x="0" y="5420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862" t="-170607" r="-473407" b="-30202"/>
            </a:stretch>
          </a:blipFill>
          <a:ln w="19050" cap="sq">
            <a:solidFill>
              <a:srgbClr val="000000"/>
            </a:solidFill>
            <a:prstDash val="dash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505693" y="765563"/>
            <a:ext cx="1789180" cy="4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905637"/>
                </a:solidFill>
                <a:latin typeface="Comic Sans"/>
                <a:ea typeface="Comic Sans"/>
                <a:cs typeface="Comic Sans"/>
                <a:sym typeface="Comic Sans"/>
              </a:rPr>
              <a:t>SQL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104" y="1110862"/>
            <a:ext cx="2372359" cy="67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Biski"/>
                <a:ea typeface="Biski"/>
                <a:cs typeface="Biski"/>
                <a:sym typeface="Biski"/>
              </a:rPr>
              <a:t>Pizza House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76963" y="514731"/>
            <a:ext cx="11711137" cy="21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6500">
                <a:solidFill>
                  <a:srgbClr val="341708"/>
                </a:solidFill>
                <a:latin typeface="Biski Semi-Bold"/>
                <a:ea typeface="Biski Semi-Bold"/>
                <a:cs typeface="Biski Semi-Bold"/>
                <a:sym typeface="Biski Semi-Bold"/>
              </a:rPr>
              <a:t>DISTRIBUTION OF ORDERS BY HOUR OF THE DAY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4084874" y="5861793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DAG_Dic37qg</dc:identifier>
  <dcterms:modified xsi:type="dcterms:W3CDTF">2011-08-01T06:04:30Z</dcterms:modified>
  <cp:revision>1</cp:revision>
  <dc:title>Brown Yellow Modern Bold Pizza Restaurant Presentation</dc:title>
</cp:coreProperties>
</file>